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1" r:id="rId6"/>
    <p:sldId id="262" r:id="rId7"/>
    <p:sldId id="268" r:id="rId8"/>
    <p:sldId id="269" r:id="rId9"/>
    <p:sldId id="270" r:id="rId10"/>
    <p:sldId id="271" r:id="rId11"/>
    <p:sldId id="272" r:id="rId12"/>
    <p:sldId id="263" r:id="rId13"/>
    <p:sldId id="265" r:id="rId14"/>
    <p:sldId id="264" r:id="rId15"/>
    <p:sldId id="26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g2fLzW2NWhC2ejww7VA5lENbgL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-912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customschemas.google.com/relationships/presentationmetadata" Target="metadata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9362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2d8a19e0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2d8a19e0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слайд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5"/>
          <p:cNvSpPr txBox="1">
            <a:spLocks noGrp="1"/>
          </p:cNvSpPr>
          <p:nvPr>
            <p:ph type="ctrTitle"/>
          </p:nvPr>
        </p:nvSpPr>
        <p:spPr>
          <a:xfrm>
            <a:off x="1078287" y="591625"/>
            <a:ext cx="9119010" cy="365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 sz="4400" b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ubTitle" idx="1"/>
          </p:nvPr>
        </p:nvSpPr>
        <p:spPr>
          <a:xfrm>
            <a:off x="1078286" y="4363657"/>
            <a:ext cx="9119010" cy="968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3" name="Google Shape;1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481" y="625033"/>
            <a:ext cx="9502813" cy="4706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2296" y="591625"/>
            <a:ext cx="3991418" cy="9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73628" y="311727"/>
            <a:ext cx="4702029" cy="174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pen Sans"/>
              <a:buNone/>
              <a:defRPr sz="32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183187" y="311727"/>
            <a:ext cx="6735185" cy="5549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2"/>
          </p:nvPr>
        </p:nvSpPr>
        <p:spPr>
          <a:xfrm>
            <a:off x="273628" y="2057400"/>
            <a:ext cx="4702029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, текст и объект">
  <p:cSld name="Заголовок, текст и объект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273628" y="142875"/>
            <a:ext cx="11644744" cy="119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5183187" y="1419225"/>
            <a:ext cx="6735185" cy="444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2"/>
          </p:nvPr>
        </p:nvSpPr>
        <p:spPr>
          <a:xfrm>
            <a:off x="273628" y="1419225"/>
            <a:ext cx="4784147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22118" y="238508"/>
            <a:ext cx="4449907" cy="1818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>
            <a:spLocks noGrp="1"/>
          </p:cNvSpPr>
          <p:nvPr>
            <p:ph type="pic" idx="2"/>
          </p:nvPr>
        </p:nvSpPr>
        <p:spPr>
          <a:xfrm>
            <a:off x="5287096" y="238509"/>
            <a:ext cx="6582785" cy="562730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22118" y="2057400"/>
            <a:ext cx="444990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артнёры">
  <p:cSld name="Партнёры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3835605" y="81023"/>
            <a:ext cx="452078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НАШИ ПАРТНЁРЫ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287" y="665667"/>
            <a:ext cx="11405629" cy="587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слайд">
  <p:cSld name="Закрывающий слайд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85191" y="188495"/>
            <a:ext cx="3808070" cy="2787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20"/>
          <p:cNvCxnSpPr/>
          <p:nvPr/>
        </p:nvCxnSpPr>
        <p:spPr>
          <a:xfrm rot="10800000">
            <a:off x="3032568" y="3138047"/>
            <a:ext cx="6389224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" name="Google Shape;97;p20"/>
          <p:cNvCxnSpPr/>
          <p:nvPr/>
        </p:nvCxnSpPr>
        <p:spPr>
          <a:xfrm rot="10800000">
            <a:off x="3032567" y="3138047"/>
            <a:ext cx="0" cy="2938662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" name="Google Shape;98;p20"/>
          <p:cNvCxnSpPr/>
          <p:nvPr/>
        </p:nvCxnSpPr>
        <p:spPr>
          <a:xfrm rot="10800000">
            <a:off x="3032567" y="6076709"/>
            <a:ext cx="191372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20"/>
          <p:cNvSpPr txBox="1"/>
          <p:nvPr/>
        </p:nvSpPr>
        <p:spPr>
          <a:xfrm>
            <a:off x="3551558" y="3280403"/>
            <a:ext cx="5675336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u="sng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edu.bmstu.ru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+7 (495) 120-30-75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E-mail: edu@bmstu.ru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Москва, ул. 2-я Бауманская,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дом 5, стр. 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 rot="5400000">
            <a:off x="3532127" y="-2046225"/>
            <a:ext cx="5095509" cy="11350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 rot="5400000">
            <a:off x="7133433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 rot="5400000">
            <a:off x="1799433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1"/>
          </p:nvPr>
        </p:nvSpPr>
        <p:spPr>
          <a:xfrm>
            <a:off x="404447" y="1081454"/>
            <a:ext cx="11350868" cy="5095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слайд пустой">
  <p:cSld name="Закрывающий слайд пустой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1" name="Google Shape;2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85191" y="188495"/>
            <a:ext cx="3808070" cy="2787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" name="Google Shape;22;p7"/>
          <p:cNvCxnSpPr/>
          <p:nvPr/>
        </p:nvCxnSpPr>
        <p:spPr>
          <a:xfrm rot="10800000">
            <a:off x="3032568" y="3138047"/>
            <a:ext cx="6389224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7"/>
          <p:cNvCxnSpPr/>
          <p:nvPr/>
        </p:nvCxnSpPr>
        <p:spPr>
          <a:xfrm rot="10800000">
            <a:off x="3032567" y="3138047"/>
            <a:ext cx="0" cy="2938662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7"/>
          <p:cNvCxnSpPr/>
          <p:nvPr/>
        </p:nvCxnSpPr>
        <p:spPr>
          <a:xfrm rot="10800000">
            <a:off x="3032567" y="6076709"/>
            <a:ext cx="191372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3362536" y="3311185"/>
            <a:ext cx="5729288" cy="259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 b="0" u="none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, подзаголовок и объект">
  <p:cSld name="Заголовок, подзаголовок и объект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404447" y="1"/>
            <a:ext cx="11350868" cy="95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404447" y="1543050"/>
            <a:ext cx="11350868" cy="463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2"/>
          </p:nvPr>
        </p:nvSpPr>
        <p:spPr>
          <a:xfrm>
            <a:off x="404812" y="958364"/>
            <a:ext cx="11272837" cy="58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20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преподавателе">
  <p:cSld name="О преподавателе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394852" y="1354016"/>
            <a:ext cx="11618331" cy="4929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/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94854" y="124691"/>
            <a:ext cx="8098515" cy="6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2"/>
          </p:nvPr>
        </p:nvSpPr>
        <p:spPr>
          <a:xfrm>
            <a:off x="394854" y="731361"/>
            <a:ext cx="8098515" cy="6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3200" b="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3"/>
          </p:nvPr>
        </p:nvSpPr>
        <p:spPr>
          <a:xfrm>
            <a:off x="8616950" y="360362"/>
            <a:ext cx="3179763" cy="420284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Заголовок раздела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15432"/>
            <a:ext cx="13466241" cy="6858000"/>
          </a:xfrm>
          <a:prstGeom prst="rect">
            <a:avLst/>
          </a:prstGeom>
          <a:blipFill rotWithShape="1">
            <a:blip r:embed="rId2">
              <a:alphaModFix amt="29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900520" y="3347013"/>
            <a:ext cx="10428460" cy="227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Open Sans"/>
              <a:buNone/>
              <a:defRPr sz="48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900520" y="6057420"/>
            <a:ext cx="10428460" cy="598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cxnSp>
        <p:nvCxnSpPr>
          <p:cNvPr id="41" name="Google Shape;41;p10"/>
          <p:cNvCxnSpPr/>
          <p:nvPr/>
        </p:nvCxnSpPr>
        <p:spPr>
          <a:xfrm>
            <a:off x="643467" y="3113590"/>
            <a:ext cx="10685513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42;p10"/>
          <p:cNvCxnSpPr/>
          <p:nvPr/>
        </p:nvCxnSpPr>
        <p:spPr>
          <a:xfrm>
            <a:off x="643466" y="5858719"/>
            <a:ext cx="5084332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43;p10"/>
          <p:cNvCxnSpPr/>
          <p:nvPr/>
        </p:nvCxnSpPr>
        <p:spPr>
          <a:xfrm>
            <a:off x="640420" y="3113590"/>
            <a:ext cx="0" cy="2745129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420" y="354959"/>
            <a:ext cx="3751620" cy="86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404447" y="1101436"/>
            <a:ext cx="5615353" cy="507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6172202" y="1101436"/>
            <a:ext cx="5583112" cy="507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title"/>
          </p:nvPr>
        </p:nvSpPr>
        <p:spPr>
          <a:xfrm>
            <a:off x="374073" y="0"/>
            <a:ext cx="11523517" cy="985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>
            <a:off x="374073" y="1023131"/>
            <a:ext cx="5623503" cy="103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2"/>
          </p:nvPr>
        </p:nvSpPr>
        <p:spPr>
          <a:xfrm>
            <a:off x="374074" y="2060205"/>
            <a:ext cx="5623503" cy="409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3"/>
          </p:nvPr>
        </p:nvSpPr>
        <p:spPr>
          <a:xfrm>
            <a:off x="6194428" y="986766"/>
            <a:ext cx="5703161" cy="103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4"/>
          </p:nvPr>
        </p:nvSpPr>
        <p:spPr>
          <a:xfrm>
            <a:off x="6194427" y="2060206"/>
            <a:ext cx="5703162" cy="409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57" name="Google Shape;57;p12"/>
          <p:cNvCxnSpPr/>
          <p:nvPr/>
        </p:nvCxnSpPr>
        <p:spPr>
          <a:xfrm>
            <a:off x="374073" y="1023131"/>
            <a:ext cx="0" cy="1037074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" name="Google Shape;58;p12"/>
          <p:cNvCxnSpPr/>
          <p:nvPr/>
        </p:nvCxnSpPr>
        <p:spPr>
          <a:xfrm rot="10800000" flipH="1">
            <a:off x="358831" y="2060205"/>
            <a:ext cx="1297710" cy="1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" name="Google Shape;59;p12"/>
          <p:cNvCxnSpPr/>
          <p:nvPr/>
        </p:nvCxnSpPr>
        <p:spPr>
          <a:xfrm>
            <a:off x="6194426" y="1013313"/>
            <a:ext cx="0" cy="1046892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12"/>
          <p:cNvCxnSpPr/>
          <p:nvPr/>
        </p:nvCxnSpPr>
        <p:spPr>
          <a:xfrm rot="10800000" flipH="1">
            <a:off x="6179821" y="2048713"/>
            <a:ext cx="1297710" cy="1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2"/>
          <p:cNvCxnSpPr/>
          <p:nvPr/>
        </p:nvCxnSpPr>
        <p:spPr>
          <a:xfrm>
            <a:off x="358831" y="1027049"/>
            <a:ext cx="3876792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2"/>
          <p:cNvCxnSpPr/>
          <p:nvPr/>
        </p:nvCxnSpPr>
        <p:spPr>
          <a:xfrm>
            <a:off x="6179821" y="997494"/>
            <a:ext cx="3920489" cy="4327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Сравнение">
  <p:cSld name="Подзаголовок и Сравнение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74073" y="0"/>
            <a:ext cx="11523517" cy="668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1"/>
          </p:nvPr>
        </p:nvSpPr>
        <p:spPr>
          <a:xfrm>
            <a:off x="374073" y="668337"/>
            <a:ext cx="1152351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374073" y="1283856"/>
            <a:ext cx="5703162" cy="4905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3"/>
          </p:nvPr>
        </p:nvSpPr>
        <p:spPr>
          <a:xfrm>
            <a:off x="6194426" y="1283856"/>
            <a:ext cx="5703162" cy="4905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404447" y="1081454"/>
            <a:ext cx="11350868" cy="5095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" name="Google Shape;9;p4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9582399" y="6278717"/>
            <a:ext cx="1941314" cy="44721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edu@bmstu.r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1078275" y="1282501"/>
            <a:ext cx="9119100" cy="213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</a:t>
            </a:r>
            <a:b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курсу </a:t>
            </a:r>
            <a:b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Science</a:t>
            </a:r>
            <a: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sz="2800" dirty="0"/>
          </a:p>
        </p:txBody>
      </p:sp>
      <p:sp>
        <p:nvSpPr>
          <p:cNvPr id="113" name="Google Shape;113;p1"/>
          <p:cNvSpPr txBox="1">
            <a:spLocks noGrp="1"/>
          </p:cNvSpPr>
          <p:nvPr>
            <p:ph type="subTitle" idx="1"/>
          </p:nvPr>
        </p:nvSpPr>
        <p:spPr>
          <a:xfrm>
            <a:off x="1078324" y="4363657"/>
            <a:ext cx="91191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 dirty="0" smtClean="0"/>
              <a:t>Слушатель: Фесенко Елена Николаевна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/>
                <a:cs typeface="Times New Roman"/>
              </a:rPr>
              <a:t>GridSearchCV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 dirty="0" smtClean="0"/>
              <a:t>   </a:t>
            </a:r>
            <a:endParaRPr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pic>
        <p:nvPicPr>
          <p:cNvPr id="2" name="Изображение 1" descr="МАЕ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82" y="1568609"/>
            <a:ext cx="4110454" cy="4711397"/>
          </a:xfrm>
          <a:prstGeom prst="rect">
            <a:avLst/>
          </a:prstGeom>
        </p:spPr>
      </p:pic>
      <p:pic>
        <p:nvPicPr>
          <p:cNvPr id="4" name="Изображение 3" descr="МАЕ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029" y="1590732"/>
            <a:ext cx="4039118" cy="46706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9015" y="952370"/>
            <a:ext cx="971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/>
                <a:cs typeface="Times New Roman"/>
              </a:rPr>
              <a:t>   Прочность при растяжении                          Упругость при растяжении</a:t>
            </a:r>
            <a:r>
              <a:rPr lang="en-US" dirty="0" smtClean="0"/>
              <a:t>        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758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Times New Roman"/>
                <a:cs typeface="Times New Roman"/>
              </a:rPr>
              <a:t>Лучшая модель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ru-RU" dirty="0" smtClean="0">
                <a:latin typeface="Times New Roman"/>
                <a:cs typeface="Times New Roman"/>
              </a:rPr>
              <a:t>Прочност</a:t>
            </a:r>
            <a:r>
              <a:rPr lang="ru-RU" dirty="0" smtClean="0">
                <a:latin typeface="Times New Roman"/>
                <a:cs typeface="Times New Roman"/>
              </a:rPr>
              <a:t>ь при растяжении</a:t>
            </a:r>
            <a:r>
              <a:rPr lang="ru-RU" dirty="0" smtClean="0">
                <a:latin typeface="Times New Roman"/>
                <a:cs typeface="Times New Roman"/>
              </a:rPr>
              <a:t>   </a:t>
            </a:r>
            <a:endParaRPr dirty="0">
              <a:latin typeface="Times New Roman"/>
              <a:cs typeface="Times New Roman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pic>
        <p:nvPicPr>
          <p:cNvPr id="4" name="Изображение 3" descr="Снимок экрана 2022-12-22 в 0.21.5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16" y="1578634"/>
            <a:ext cx="6502400" cy="876300"/>
          </a:xfrm>
          <a:prstGeom prst="rect">
            <a:avLst/>
          </a:prstGeom>
        </p:spPr>
      </p:pic>
      <p:pic>
        <p:nvPicPr>
          <p:cNvPr id="5" name="Изображение 4" descr="Снимок экрана 2022-12-22 в 0.22.2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15" y="3548002"/>
            <a:ext cx="8483600" cy="635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0914" y="3006502"/>
            <a:ext cx="4348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/>
                <a:cs typeface="Times New Roman"/>
              </a:rPr>
              <a:t> Упругость при растяжении</a:t>
            </a:r>
            <a:endParaRPr lang="ru-RU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7925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latin typeface="Times New Roman"/>
                <a:cs typeface="Times New Roman"/>
              </a:rPr>
              <a:t>Нейронная сеть, рекомендующая соотношение Матрица-Наполнитель 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52400" lvl="0" indent="0">
              <a:spcBef>
                <a:spcPts val="0"/>
              </a:spcBef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cs typeface="Times New Roman"/>
              </a:rPr>
              <a:t>10</a:t>
            </a:r>
            <a:r>
              <a:rPr lang="ru-RU" sz="2800" dirty="0" smtClean="0">
                <a:latin typeface="Times New Roman"/>
                <a:cs typeface="Times New Roman"/>
              </a:rPr>
              <a:t> слоев</a:t>
            </a:r>
          </a:p>
          <a:p>
            <a:pPr marL="152400" lvl="0" indent="0">
              <a:spcBef>
                <a:spcPts val="0"/>
              </a:spcBef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cs typeface="Times New Roman"/>
              </a:rPr>
              <a:t>Активационная функция </a:t>
            </a:r>
            <a:r>
              <a:rPr lang="en-US" sz="2800" dirty="0" err="1" smtClean="0">
                <a:latin typeface="Times New Roman"/>
                <a:cs typeface="Times New Roman"/>
              </a:rPr>
              <a:t>relu</a:t>
            </a:r>
            <a:endParaRPr lang="ru-RU" sz="2800" dirty="0">
              <a:latin typeface="Times New Roman"/>
              <a:cs typeface="Times New Roman"/>
            </a:endParaRPr>
          </a:p>
          <a:p>
            <a:pPr marL="152400" lvl="0" indent="0">
              <a:spcBef>
                <a:spcPts val="0"/>
              </a:spcBef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cs typeface="Times New Roman"/>
              </a:rPr>
              <a:t>Активационная функция выходного слоя </a:t>
            </a:r>
            <a:r>
              <a:rPr lang="mr-IN" sz="2800" dirty="0" smtClean="0">
                <a:latin typeface="Times New Roman"/>
                <a:cs typeface="Times New Roman"/>
              </a:rPr>
              <a:t>–</a:t>
            </a:r>
            <a:r>
              <a:rPr lang="ru-RU" sz="2800" dirty="0" smtClean="0">
                <a:latin typeface="Times New Roman"/>
                <a:cs typeface="Times New Roman"/>
              </a:rPr>
              <a:t> </a:t>
            </a:r>
            <a:r>
              <a:rPr lang="en-US" sz="2800" dirty="0" smtClean="0">
                <a:latin typeface="Times New Roman"/>
                <a:cs typeface="Times New Roman"/>
              </a:rPr>
              <a:t>sigmoid</a:t>
            </a:r>
            <a:endParaRPr lang="ru-RU" sz="2800" dirty="0" smtClean="0">
              <a:latin typeface="Times New Roman"/>
              <a:cs typeface="Times New Roman"/>
            </a:endParaRPr>
          </a:p>
          <a:p>
            <a:pPr marL="152400" lvl="0" indent="0">
              <a:spcBef>
                <a:spcPts val="0"/>
              </a:spcBef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cs typeface="Times New Roman"/>
              </a:rPr>
              <a:t>60 эпох</a:t>
            </a:r>
          </a:p>
          <a:p>
            <a:pPr marL="4953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endParaRPr lang="ru-RU" dirty="0" smtClean="0"/>
          </a:p>
          <a:p>
            <a:pPr marL="4953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endParaRPr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  <p:pic>
        <p:nvPicPr>
          <p:cNvPr id="4" name="Изображение 3" descr="Снимок экрана 2022-12-21 в 23.52.2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6" y="3132250"/>
            <a:ext cx="4452334" cy="2921165"/>
          </a:xfrm>
          <a:prstGeom prst="rect">
            <a:avLst/>
          </a:prstGeom>
        </p:spPr>
      </p:pic>
      <p:pic>
        <p:nvPicPr>
          <p:cNvPr id="5" name="Изображение 4" descr="Нейронка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40" y="3095840"/>
            <a:ext cx="7259060" cy="30328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387" y="2552309"/>
            <a:ext cx="4314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smtClean="0">
                <a:latin typeface="Times New Roman"/>
                <a:cs typeface="Times New Roman"/>
              </a:rPr>
              <a:t>Функция потерь и график Тест  и прогноз </a:t>
            </a:r>
            <a:endParaRPr lang="ru-RU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529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Приложение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>
              <a:lnSpc>
                <a:spcPct val="150000"/>
              </a:lnSpc>
              <a:spcBef>
                <a:spcPts val="0"/>
              </a:spcBef>
              <a:buNone/>
            </a:pPr>
            <a:r>
              <a:rPr lang="ru-RU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Пользовательское приложение</a:t>
            </a:r>
          </a:p>
          <a:p>
            <a:pPr marL="171450" lvl="0" indent="-19050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800" dirty="0">
                <a:latin typeface="Times New Roman"/>
                <a:ea typeface="Wingdings"/>
                <a:cs typeface="Times New Roman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    на основе </a:t>
            </a:r>
            <a:r>
              <a:rPr lang="ru-RU" sz="2800" dirty="0" err="1" smtClean="0">
                <a:latin typeface="Times New Roman"/>
                <a:ea typeface="Wingdings"/>
                <a:cs typeface="Times New Roman"/>
              </a:rPr>
              <a:t>нейросети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, рекомендующее </a:t>
            </a:r>
          </a:p>
          <a:p>
            <a:pPr marL="171450" lvl="0" indent="-19050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800" dirty="0">
                <a:latin typeface="Times New Roman"/>
                <a:ea typeface="Wingdings"/>
                <a:cs typeface="Times New Roman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    соотношение Матрица-Наполнитель</a:t>
            </a:r>
            <a:endParaRPr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pic>
        <p:nvPicPr>
          <p:cNvPr id="2" name="Изображение 1" descr="Приложение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824" y="1139110"/>
            <a:ext cx="4415796" cy="506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      </a:t>
            </a:r>
            <a:endParaRPr lang="ru-RU" dirty="0"/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ru-RU" sz="8800" dirty="0" smtClean="0"/>
              <a:t>Спасибо за внимание!</a:t>
            </a:r>
            <a:endParaRPr sz="8800"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9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>
            <a:spLocks noGrp="1"/>
          </p:cNvSpPr>
          <p:nvPr>
            <p:ph type="body" idx="1"/>
          </p:nvPr>
        </p:nvSpPr>
        <p:spPr>
          <a:xfrm>
            <a:off x="3119524" y="3324675"/>
            <a:ext cx="6290100" cy="25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edu.bmstu.ru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  <a:p>
            <a:pPr marL="17145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</a:rPr>
              <a:t>+7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495 182-83-85</a:t>
            </a:r>
            <a:endParaRPr lang="ru-RU" b="1" dirty="0">
              <a:solidFill>
                <a:schemeClr val="accent6">
                  <a:lumMod val="75000"/>
                </a:schemeClr>
              </a:solidFill>
            </a:endParaRPr>
          </a:p>
          <a:p>
            <a:pPr marL="17145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</a:pPr>
            <a:r>
              <a:rPr lang="en-US" u="sng" dirty="0">
                <a:solidFill>
                  <a:schemeClr val="accent6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edu@bmstu.ru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17145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</a:pP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Москва, Госпитальный переулок , д. 4-6, с.3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Times New Roman"/>
                <a:cs typeface="Times New Roman"/>
              </a:rPr>
              <a:t>План </a:t>
            </a:r>
            <a:r>
              <a:rPr lang="ru-RU" dirty="0" smtClean="0">
                <a:latin typeface="Times New Roman"/>
                <a:cs typeface="Times New Roman"/>
              </a:rPr>
              <a:t>работы</a:t>
            </a:r>
            <a:endParaRPr dirty="0">
              <a:latin typeface="Times New Roman"/>
              <a:cs typeface="Times New Roman"/>
            </a:endParaRPr>
          </a:p>
        </p:txBody>
      </p:sp>
      <p:sp>
        <p:nvSpPr>
          <p:cNvPr id="119" name="Google Shape;119;g122d8a19e0b_0_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ru-RU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Знакомство с предметной областью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</a:t>
            </a:r>
            <a:r>
              <a:rPr lang="en-US" sz="2800" dirty="0" smtClean="0">
                <a:latin typeface="Wingdings"/>
                <a:ea typeface="Wingdings"/>
                <a:cs typeface="Wingdings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Разведочный анализ данных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</a:t>
            </a:r>
            <a:r>
              <a:rPr lang="en-US" sz="2800" dirty="0" smtClean="0">
                <a:latin typeface="Wingdings"/>
                <a:ea typeface="Wingdings"/>
                <a:cs typeface="Wingdings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Построение моделей для прогноза прочности при растяжении и упругости             при растяжении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</a:t>
            </a:r>
            <a:r>
              <a:rPr lang="en-US" sz="2800" dirty="0" smtClean="0">
                <a:latin typeface="Wingdings"/>
                <a:ea typeface="Wingdings"/>
                <a:cs typeface="Wingdings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Тестирование и оценка моделей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</a:t>
            </a:r>
            <a:r>
              <a:rPr lang="en-US" sz="2800" dirty="0" smtClean="0">
                <a:latin typeface="Wingdings"/>
                <a:ea typeface="Wingdings"/>
                <a:cs typeface="Wingdings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Создание нейронной сети</a:t>
            </a:r>
            <a:r>
              <a:rPr lang="en-US" sz="2800" dirty="0">
                <a:latin typeface="Times New Roman"/>
                <a:ea typeface="Wingdings"/>
                <a:cs typeface="Times New Roman"/>
              </a:rPr>
              <a:t>,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 рекомендующей </a:t>
            </a:r>
            <a:r>
              <a:rPr lang="en-US" sz="2800" dirty="0" smtClean="0">
                <a:latin typeface="Times New Roman"/>
                <a:ea typeface="Wingdings"/>
                <a:cs typeface="Times New Roman"/>
              </a:rPr>
              <a:t>“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Соотношения Матрица</a:t>
            </a:r>
            <a:r>
              <a:rPr lang="ru-RU" sz="2800" dirty="0" smtClean="0">
                <a:latin typeface="Times New Roman"/>
                <a:ea typeface="ＭＳ ゴシック"/>
                <a:cs typeface="Times New Roman"/>
              </a:rPr>
              <a:t>−Наполнитель</a:t>
            </a:r>
            <a:r>
              <a:rPr lang="en-US" sz="2800" dirty="0" smtClean="0">
                <a:latin typeface="Times New Roman"/>
                <a:ea typeface="ＭＳ ゴシック"/>
                <a:cs typeface="Times New Roman"/>
              </a:rPr>
              <a:t>”</a:t>
            </a:r>
            <a:endParaRPr lang="ru-RU" sz="2800" dirty="0" smtClean="0">
              <a:latin typeface="Times New Roman"/>
              <a:ea typeface="Wingdings"/>
              <a:cs typeface="Times New Roman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ru-RU" sz="2800" dirty="0" smtClean="0">
                <a:latin typeface="Wingdings"/>
                <a:ea typeface="Wingdings"/>
                <a:cs typeface="Wingdings"/>
              </a:rPr>
              <a:t></a:t>
            </a:r>
            <a:r>
              <a:rPr lang="en-US" sz="2800" dirty="0" smtClean="0">
                <a:latin typeface="Wingdings"/>
                <a:ea typeface="Wingdings"/>
                <a:cs typeface="Wingdings"/>
              </a:rPr>
              <a:t> </a:t>
            </a:r>
            <a:r>
              <a:rPr lang="ru-RU" sz="2800" dirty="0" smtClean="0">
                <a:latin typeface="Times New Roman"/>
                <a:ea typeface="Wingdings"/>
                <a:cs typeface="Times New Roman"/>
              </a:rPr>
              <a:t>Создание приложения</a:t>
            </a:r>
            <a:endParaRPr lang="en-US" sz="2800" dirty="0" smtClean="0">
              <a:latin typeface="Wingdings"/>
              <a:ea typeface="Wingdings"/>
              <a:cs typeface="Wingdings"/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lvl="0" indent="0">
              <a:buNone/>
            </a:pPr>
            <a:endParaRPr dirty="0"/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2d8a19e0b_0_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Times New Roman"/>
                <a:cs typeface="Times New Roman"/>
              </a:rPr>
              <a:t>Разведочный анализ данных</a:t>
            </a:r>
            <a:endParaRPr dirty="0">
              <a:latin typeface="Times New Roman"/>
              <a:cs typeface="Times New Roman"/>
            </a:endParaRPr>
          </a:p>
        </p:txBody>
      </p:sp>
      <p:sp>
        <p:nvSpPr>
          <p:cNvPr id="133" name="Google Shape;133;g122d8a19e0b_0_1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ru-RU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Объединяем </a:t>
            </a:r>
            <a:r>
              <a:rPr lang="ru-RU" sz="2600" dirty="0" err="1" smtClean="0">
                <a:latin typeface="Times New Roman"/>
                <a:ea typeface="Wingdings"/>
                <a:cs typeface="Times New Roman"/>
              </a:rPr>
              <a:t>датасеты</a:t>
            </a:r>
            <a:r>
              <a:rPr lang="en-US" sz="2600" dirty="0">
                <a:latin typeface="Times New Roman"/>
                <a:ea typeface="Wingdings"/>
                <a:cs typeface="Times New Roman"/>
              </a:rPr>
              <a:t>,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 удаляем неинформативный столбец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26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Строим гистограмму распределения </a:t>
            </a:r>
            <a:r>
              <a:rPr lang="ru-RU" sz="2600" dirty="0">
                <a:latin typeface="Wingdings"/>
                <a:ea typeface="Wingdings"/>
                <a:cs typeface="Wingdings"/>
              </a:rPr>
              <a:t>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 попарные графики рассеяния (смотрим корреляцию)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26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Строим диаграмму размаха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26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Удаляем выбросы</a:t>
            </a:r>
            <a:endParaRPr lang="ru-RU" sz="2600" dirty="0" smtClean="0">
              <a:latin typeface="Wingdings"/>
              <a:ea typeface="Wingdings"/>
              <a:cs typeface="Wingdings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ru-RU" sz="26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2600" dirty="0" smtClean="0">
                <a:latin typeface="Times New Roman"/>
                <a:ea typeface="Wingdings"/>
                <a:cs typeface="Times New Roman"/>
              </a:rPr>
              <a:t>Выводим описательную статистику, среднее и медианное значение</a:t>
            </a:r>
            <a:endParaRPr sz="2600" dirty="0"/>
          </a:p>
        </p:txBody>
      </p:sp>
      <p:sp>
        <p:nvSpPr>
          <p:cNvPr id="134" name="Google Shape;134;g122d8a19e0b_0_1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Разведочный анализ данных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xfrm>
            <a:off x="709083" y="1587500"/>
            <a:ext cx="11046232" cy="458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ru-RU" sz="1800" dirty="0" err="1" smtClean="0"/>
              <a:t>Диаг</a:t>
            </a:r>
            <a:endParaRPr sz="1800"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4" name="Изображение 3" descr="Распределение до нормализации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29" y="1567178"/>
            <a:ext cx="5737453" cy="4295077"/>
          </a:xfrm>
          <a:prstGeom prst="rect">
            <a:avLst/>
          </a:prstGeom>
        </p:spPr>
      </p:pic>
      <p:pic>
        <p:nvPicPr>
          <p:cNvPr id="5" name="Изображение 4" descr="Графики попарного распределния после удаления выбросов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426" y="1555749"/>
            <a:ext cx="5155954" cy="40216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0582" y="1047750"/>
            <a:ext cx="2878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Гистограмма распределения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080250" y="1143000"/>
            <a:ext cx="322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        Попарные графики рассеяния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Диаграммы размаха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>
              <a:spcBef>
                <a:spcPts val="0"/>
              </a:spcBef>
              <a:buNone/>
            </a:pPr>
            <a:r>
              <a:rPr lang="ru-RU" sz="1600" dirty="0" smtClean="0"/>
              <a:t>                           </a:t>
            </a:r>
            <a:r>
              <a:rPr lang="ru-RU" sz="1400" dirty="0" smtClean="0"/>
              <a:t>До удаления выбросов                                                                       После удаления выбросов</a:t>
            </a:r>
            <a:endParaRPr sz="1400"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pic>
        <p:nvPicPr>
          <p:cNvPr id="2" name="Изображение 1" descr="7.Боксплоты до уд выбросов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5" y="1754452"/>
            <a:ext cx="5605001" cy="3952393"/>
          </a:xfrm>
          <a:prstGeom prst="rect">
            <a:avLst/>
          </a:prstGeom>
        </p:spPr>
      </p:pic>
      <p:pic>
        <p:nvPicPr>
          <p:cNvPr id="4" name="Изображение 3" descr="Боксплот после удаления выбросов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354" y="1746630"/>
            <a:ext cx="5524945" cy="394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Модели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171450" lvl="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Создание и обучение моделей по прогнозу Прочности при растяжении и Упругости при растяжении</a:t>
            </a:r>
          </a:p>
          <a:p>
            <a:pPr marL="171450" lvl="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Метод опорных векторов</a:t>
            </a:r>
          </a:p>
          <a:p>
            <a:pPr marL="171450" lvl="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Метод случайного леса</a:t>
            </a:r>
          </a:p>
          <a:p>
            <a:pPr marL="171450" lvl="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Линейная регрессия</a:t>
            </a:r>
          </a:p>
          <a:p>
            <a:pPr marL="17145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Метод К - ближайших соседей</a:t>
            </a:r>
          </a:p>
          <a:p>
            <a:pPr marL="17145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Дерево решений</a:t>
            </a:r>
            <a:endParaRPr lang="ru-RU" sz="3400" dirty="0">
              <a:latin typeface="Times New Roman"/>
              <a:cs typeface="Times New Roman"/>
            </a:endParaRPr>
          </a:p>
          <a:p>
            <a:pPr marL="17145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Метод градиентного </a:t>
            </a:r>
            <a:r>
              <a:rPr lang="ru-RU" sz="3400" dirty="0" err="1" smtClean="0">
                <a:latin typeface="Times New Roman"/>
                <a:ea typeface="Wingdings"/>
                <a:cs typeface="Times New Roman"/>
              </a:rPr>
              <a:t>бустинга</a:t>
            </a:r>
            <a:endParaRPr lang="ru-RU" sz="3400" dirty="0">
              <a:latin typeface="Times New Roman"/>
              <a:cs typeface="Times New Roman"/>
            </a:endParaRPr>
          </a:p>
          <a:p>
            <a:pPr marL="17145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Многослойный персептрон</a:t>
            </a:r>
          </a:p>
          <a:p>
            <a:pPr marL="171450" indent="-1905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3400" dirty="0" smtClean="0">
                <a:latin typeface="Wingdings"/>
                <a:ea typeface="Wingdings"/>
                <a:cs typeface="Wingdings"/>
              </a:rPr>
              <a:t> </a:t>
            </a:r>
            <a:r>
              <a:rPr lang="ru-RU" sz="3400" dirty="0" smtClean="0">
                <a:latin typeface="Times New Roman"/>
                <a:ea typeface="Wingdings"/>
                <a:cs typeface="Times New Roman"/>
              </a:rPr>
              <a:t>Лассо регрессия</a:t>
            </a:r>
            <a:endParaRPr lang="ru-RU" sz="3400" dirty="0">
              <a:latin typeface="Times New Roman"/>
              <a:cs typeface="Times New Roman"/>
            </a:endParaRPr>
          </a:p>
          <a:p>
            <a:pPr marL="171450" lvl="0" indent="-19050">
              <a:spcBef>
                <a:spcPts val="0"/>
              </a:spcBef>
              <a:buNone/>
            </a:pPr>
            <a:endParaRPr lang="ru-RU"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9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MAE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 dirty="0" smtClean="0"/>
              <a:t>   </a:t>
            </a:r>
            <a:r>
              <a:rPr lang="ru-RU" dirty="0" smtClean="0">
                <a:latin typeface="Times New Roman"/>
                <a:cs typeface="Times New Roman"/>
              </a:rPr>
              <a:t>Прочность при растяжении                  Упругость при растяжении</a:t>
            </a:r>
            <a:endParaRPr dirty="0">
              <a:latin typeface="Times New Roman"/>
              <a:cs typeface="Times New Roman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pic>
        <p:nvPicPr>
          <p:cNvPr id="2" name="Изображение 1" descr="МАЕ прочность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13" y="1619902"/>
            <a:ext cx="3733779" cy="4187689"/>
          </a:xfrm>
          <a:prstGeom prst="rect">
            <a:avLst/>
          </a:prstGeom>
        </p:spPr>
      </p:pic>
      <p:pic>
        <p:nvPicPr>
          <p:cNvPr id="4" name="Изображение 3" descr="МАЕ упругость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81" y="1631476"/>
            <a:ext cx="3605998" cy="417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9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Обучающая выборка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ru-RU" dirty="0" smtClean="0"/>
              <a:t>    </a:t>
            </a:r>
            <a:endParaRPr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pic>
        <p:nvPicPr>
          <p:cNvPr id="2" name="Изображение 1" descr="Трейн прочность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4" y="1625877"/>
            <a:ext cx="4225550" cy="4255099"/>
          </a:xfrm>
          <a:prstGeom prst="rect">
            <a:avLst/>
          </a:prstGeom>
        </p:spPr>
      </p:pic>
      <p:pic>
        <p:nvPicPr>
          <p:cNvPr id="4" name="Изображение 3" descr="Трейн упругость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612" y="1606825"/>
            <a:ext cx="4432325" cy="42567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2573" y="1064414"/>
            <a:ext cx="907745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/>
                <a:cs typeface="Times New Roman"/>
              </a:rPr>
              <a:t>Прочность при растяжении                    Упругость при растяжении</a:t>
            </a:r>
          </a:p>
          <a:p>
            <a:r>
              <a:rPr lang="ru-RU" dirty="0" smtClean="0"/>
              <a:t>  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829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/>
                <a:cs typeface="Times New Roman"/>
              </a:rPr>
              <a:t>Тестовая выборка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ru-RU" dirty="0" smtClean="0"/>
              <a:t>    </a:t>
            </a:r>
            <a:endParaRPr dirty="0"/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pic>
        <p:nvPicPr>
          <p:cNvPr id="2" name="Изображение 1" descr="Тест прочность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93" y="1635944"/>
            <a:ext cx="4120204" cy="4361733"/>
          </a:xfrm>
          <a:prstGeom prst="rect">
            <a:avLst/>
          </a:prstGeom>
        </p:spPr>
      </p:pic>
      <p:pic>
        <p:nvPicPr>
          <p:cNvPr id="4" name="Изображение 3" descr="Тест упругость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302" y="1693095"/>
            <a:ext cx="4043633" cy="43818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727" y="1120435"/>
            <a:ext cx="8853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/>
                <a:cs typeface="Times New Roman"/>
              </a:rPr>
              <a:t>    Прочность при растяжении               Упругость при растяжении</a:t>
            </a:r>
            <a:endParaRPr lang="ru-RU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2422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theme/theme1.xml><?xml version="1.0" encoding="utf-8"?>
<a:theme xmlns:a="http://schemas.openxmlformats.org/drawingml/2006/main" name="If,kjyVUNE_28012021">
  <a:themeElements>
    <a:clrScheme name="МГТУ10128">
      <a:dk1>
        <a:srgbClr val="000000"/>
      </a:dk1>
      <a:lt1>
        <a:srgbClr val="FFFFFF"/>
      </a:lt1>
      <a:dk2>
        <a:srgbClr val="062646"/>
      </a:dk2>
      <a:lt2>
        <a:srgbClr val="E3F0FD"/>
      </a:lt2>
      <a:accent1>
        <a:srgbClr val="0E5DAB"/>
      </a:accent1>
      <a:accent2>
        <a:srgbClr val="7BC6DF"/>
      </a:accent2>
      <a:accent3>
        <a:srgbClr val="F99D27"/>
      </a:accent3>
      <a:accent4>
        <a:srgbClr val="BDD7EE"/>
      </a:accent4>
      <a:accent5>
        <a:srgbClr val="FFC000"/>
      </a:accent5>
      <a:accent6>
        <a:srgbClr val="A5A5A5"/>
      </a:accent6>
      <a:hlink>
        <a:srgbClr val="1F75E2"/>
      </a:hlink>
      <a:folHlink>
        <a:srgbClr val="FA34D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Углы.thmx</Template>
  <TotalTime>776</TotalTime>
  <Words>289</Words>
  <Application>Microsoft Macintosh PowerPoint</Application>
  <PresentationFormat>Другой</PresentationFormat>
  <Paragraphs>77</Paragraphs>
  <Slides>15</Slides>
  <Notes>15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If,kjyVUNE_28012021</vt:lpstr>
      <vt:lpstr>ВЫПУСКНАЯ КВАЛИФИКАЦИОННАЯ РАБОТА по курсу  «Data Science»</vt:lpstr>
      <vt:lpstr>План работы</vt:lpstr>
      <vt:lpstr>Разведочный анализ данных</vt:lpstr>
      <vt:lpstr>Разведочный анализ данных</vt:lpstr>
      <vt:lpstr>Диаграммы размаха</vt:lpstr>
      <vt:lpstr>Модели</vt:lpstr>
      <vt:lpstr>MAE</vt:lpstr>
      <vt:lpstr>Обучающая выборка</vt:lpstr>
      <vt:lpstr>Тестовая выборка</vt:lpstr>
      <vt:lpstr>GridSearchCV</vt:lpstr>
      <vt:lpstr>Лучшая модель</vt:lpstr>
      <vt:lpstr>Нейронная сеть, рекомендующая соотношение Матрица-Наполнитель </vt:lpstr>
      <vt:lpstr>Приложение</vt:lpstr>
      <vt:lpstr>       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Фомина Ольга</dc:creator>
  <cp:lastModifiedBy>Елена Сергеевна</cp:lastModifiedBy>
  <cp:revision>34</cp:revision>
  <dcterms:created xsi:type="dcterms:W3CDTF">2021-02-24T09:03:25Z</dcterms:created>
  <dcterms:modified xsi:type="dcterms:W3CDTF">2022-12-21T21:26:25Z</dcterms:modified>
</cp:coreProperties>
</file>